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Vue extérieure en contre-plongée de la façade d’un bâtiment moderne couverte de disques d’aluminium sous un ciel bleu et clair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Vue en contre-plongée d’un bâtiment moderne en courbes sous un ciel nuageux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Vue depuis l’intérieur d’un bâtiment moderne blanc doté de panneaux en verre, regardant vers le ciel, clair et partiellement nuageux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Vue en contre-plongée de la Azadi Tower à Téhéran, en Iran, avec un ciel bleu et clair en arrière-plan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ue depuis l’intérieur d’une structure en pierre, regardant vers l’extérieur, vers des escaliers et un ciel clair et bleu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n bâtiment blanc moderne doté de panneaux de verre avec un ciel bleu et clair en arrière-plan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Petite section d’un pont moderne à Qingdao, Shandong, en Chine, en dessous d’un ciel partiellement nuageux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AYANE Lockmann"/>
          <p:cNvSpPr txBox="1"/>
          <p:nvPr>
            <p:ph type="body" idx="21"/>
          </p:nvPr>
        </p:nvSpPr>
        <p:spPr>
          <a:xfrm>
            <a:off x="13148967" y="11839048"/>
            <a:ext cx="445463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RAYANE Lockmann </a:t>
            </a:r>
          </a:p>
        </p:txBody>
      </p:sp>
      <p:sp>
        <p:nvSpPr>
          <p:cNvPr id="152" name="SNKRS’HOM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SNKRS’HOME</a:t>
            </a:r>
          </a:p>
        </p:txBody>
      </p:sp>
      <p:sp>
        <p:nvSpPr>
          <p:cNvPr id="153" name="Le projet qui révolutionnera le monde de la SNKR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Le projet qui révolutionnera le monde de la SNKRS</a:t>
            </a:r>
          </a:p>
        </p:txBody>
      </p:sp>
      <p:sp>
        <p:nvSpPr>
          <p:cNvPr id="154" name="BOUDJEMAA Achraf"/>
          <p:cNvSpPr txBox="1"/>
          <p:nvPr/>
        </p:nvSpPr>
        <p:spPr>
          <a:xfrm>
            <a:off x="18631080" y="11833968"/>
            <a:ext cx="462732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b="1" sz="3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BOUDJEMAA Achraf</a:t>
            </a:r>
          </a:p>
        </p:txBody>
      </p:sp>
      <p:sp>
        <p:nvSpPr>
          <p:cNvPr id="155" name="X"/>
          <p:cNvSpPr txBox="1"/>
          <p:nvPr/>
        </p:nvSpPr>
        <p:spPr>
          <a:xfrm>
            <a:off x="17907712" y="11833968"/>
            <a:ext cx="41925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3"/>
      <p:bldP build="whole" bldLvl="1" animBg="1" rev="0" advAuto="0" spid="154" grpId="5"/>
      <p:bldP build="whole" bldLvl="1" animBg="1" rev="0" advAuto="0" spid="153" grpId="2"/>
      <p:bldP build="whole" bldLvl="1" animBg="1" rev="0" advAuto="0" spid="152" grpId="1"/>
      <p:bldP build="whole" bldLvl="1" animBg="1" rev="0" advAuto="0" spid="155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OMMAIRE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SOMMAIRE</a:t>
            </a:r>
          </a:p>
        </p:txBody>
      </p:sp>
      <p:sp>
        <p:nvSpPr>
          <p:cNvPr id="158" name="INTRODUCTION DU PROJET"/>
          <p:cNvSpPr txBox="1"/>
          <p:nvPr/>
        </p:nvSpPr>
        <p:spPr>
          <a:xfrm>
            <a:off x="2428921" y="3494033"/>
            <a:ext cx="879622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INTRODUCTION DU PROJET</a:t>
            </a:r>
          </a:p>
        </p:txBody>
      </p:sp>
      <p:sp>
        <p:nvSpPr>
          <p:cNvPr id="159" name="POURQUOI SNKRS’HOME"/>
          <p:cNvSpPr txBox="1"/>
          <p:nvPr/>
        </p:nvSpPr>
        <p:spPr>
          <a:xfrm>
            <a:off x="2428921" y="4804327"/>
            <a:ext cx="816467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POURQUOI SNKRS’HOME</a:t>
            </a:r>
          </a:p>
        </p:txBody>
      </p:sp>
      <p:sp>
        <p:nvSpPr>
          <p:cNvPr id="160" name="PRÉSENTATION GÉNÉRALE DU PROJET"/>
          <p:cNvSpPr txBox="1"/>
          <p:nvPr/>
        </p:nvSpPr>
        <p:spPr>
          <a:xfrm>
            <a:off x="2381527" y="6114620"/>
            <a:ext cx="1202466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PRÉSENTATION GÉNÉRALE DU PROJET</a:t>
            </a:r>
          </a:p>
        </p:txBody>
      </p:sp>
      <p:sp>
        <p:nvSpPr>
          <p:cNvPr id="161" name="PRÉSENTATION TECHNIQUE DU PROJET"/>
          <p:cNvSpPr txBox="1"/>
          <p:nvPr/>
        </p:nvSpPr>
        <p:spPr>
          <a:xfrm>
            <a:off x="2395005" y="7424914"/>
            <a:ext cx="12329466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PRÉSENTATION TECHNIQUE DU PROJET</a:t>
            </a:r>
          </a:p>
        </p:txBody>
      </p:sp>
      <p:sp>
        <p:nvSpPr>
          <p:cNvPr id="162" name="MATERIAUX ET COMPOSANTS"/>
          <p:cNvSpPr txBox="1"/>
          <p:nvPr/>
        </p:nvSpPr>
        <p:spPr>
          <a:xfrm>
            <a:off x="2381527" y="8735208"/>
            <a:ext cx="94283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MATERIAUX ET COMPOSANTS</a:t>
            </a:r>
          </a:p>
        </p:txBody>
      </p:sp>
      <p:sp>
        <p:nvSpPr>
          <p:cNvPr id="163" name="CONCLUSION"/>
          <p:cNvSpPr txBox="1"/>
          <p:nvPr/>
        </p:nvSpPr>
        <p:spPr>
          <a:xfrm>
            <a:off x="2378238" y="10045502"/>
            <a:ext cx="474299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  <p:bldP build="whole" bldLvl="1" animBg="1" rev="0" advAuto="0" spid="158" grpId="2"/>
      <p:bldP build="whole" bldLvl="1" animBg="1" rev="0" advAuto="0" spid="162" grpId="6"/>
      <p:bldP build="whole" bldLvl="1" animBg="1" rev="0" advAuto="0" spid="159" grpId="3"/>
      <p:bldP build="whole" bldLvl="1" animBg="1" rev="0" advAuto="0" spid="163" grpId="7"/>
      <p:bldP build="whole" bldLvl="1" animBg="1" rev="0" advAuto="0" spid="160" grpId="4"/>
      <p:bldP build="whole" bldLvl="1" animBg="1" rev="0" advAuto="0" spid="161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NTRODUCTION DU PROJ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142" sz="7100">
                <a:solidFill>
                  <a:schemeClr val="accent1"/>
                </a:solidFill>
              </a:defRPr>
            </a:lvl1pPr>
          </a:lstStyle>
          <a:p>
            <a:pPr/>
            <a:r>
              <a:t>INTRODUCTION DU PROJET</a:t>
            </a:r>
          </a:p>
        </p:txBody>
      </p:sp>
      <p:sp>
        <p:nvSpPr>
          <p:cNvPr id="166" name="IDÉE"/>
          <p:cNvSpPr txBox="1"/>
          <p:nvPr/>
        </p:nvSpPr>
        <p:spPr>
          <a:xfrm>
            <a:off x="11773661" y="7336246"/>
            <a:ext cx="3132952" cy="1081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6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IDÉE</a:t>
            </a:r>
          </a:p>
        </p:txBody>
      </p:sp>
      <p:sp>
        <p:nvSpPr>
          <p:cNvPr id="167" name="Ligne"/>
          <p:cNvSpPr/>
          <p:nvPr/>
        </p:nvSpPr>
        <p:spPr>
          <a:xfrm>
            <a:off x="7817071" y="6056289"/>
            <a:ext cx="4278753" cy="1752363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8" name="REFLEXION"/>
          <p:cNvSpPr txBox="1"/>
          <p:nvPr/>
        </p:nvSpPr>
        <p:spPr>
          <a:xfrm>
            <a:off x="2743585" y="5511593"/>
            <a:ext cx="4631361" cy="1081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REFLEXION</a:t>
            </a:r>
          </a:p>
        </p:txBody>
      </p:sp>
      <p:sp>
        <p:nvSpPr>
          <p:cNvPr id="169" name="PROJET"/>
          <p:cNvSpPr txBox="1"/>
          <p:nvPr/>
        </p:nvSpPr>
        <p:spPr>
          <a:xfrm>
            <a:off x="16823178" y="5298322"/>
            <a:ext cx="3296946" cy="1081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PROJET</a:t>
            </a:r>
          </a:p>
        </p:txBody>
      </p:sp>
      <p:sp>
        <p:nvSpPr>
          <p:cNvPr id="170" name="Ligne"/>
          <p:cNvSpPr/>
          <p:nvPr/>
        </p:nvSpPr>
        <p:spPr>
          <a:xfrm flipV="1">
            <a:off x="14637583" y="5886937"/>
            <a:ext cx="2012377" cy="2080000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  <p:bldP build="whole" bldLvl="1" animBg="1" rev="0" advAuto="0" spid="168" grpId="2"/>
      <p:bldP build="whole" bldLvl="1" animBg="1" rev="0" advAuto="0" spid="166" grpId="4"/>
      <p:bldP build="whole" bldLvl="1" animBg="1" rev="0" advAuto="0" spid="170" grpId="5"/>
      <p:bldP build="whole" bldLvl="1" animBg="1" rev="0" advAuto="0" spid="169" grpId="6"/>
      <p:bldP build="whole" bldLvl="1" animBg="1" rev="0" advAuto="0" spid="167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OURQUOI SNKRS’HO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142" sz="7100">
                <a:solidFill>
                  <a:schemeClr val="accent1"/>
                </a:solidFill>
              </a:defRPr>
            </a:lvl1pPr>
          </a:lstStyle>
          <a:p>
            <a:pPr/>
            <a:r>
              <a:t>POURQUOI SNKRS’HOME</a:t>
            </a:r>
          </a:p>
        </p:txBody>
      </p:sp>
      <p:pic>
        <p:nvPicPr>
          <p:cNvPr id="173" name="un-mur-de-sneakers-photo-progres-richard-mouillaud-1645441495.jpg" descr="un-mur-de-sneakers-photo-progres-richard-mouillaud-164544149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2142" y="3103004"/>
            <a:ext cx="5620686" cy="3741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Evolution_du_marche_du_resell_480x480.png.jpeg" descr="Evolution_du_marche_du_resell_480x480.pn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58479" y="2389858"/>
            <a:ext cx="4642675" cy="4642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Evolution_des_marches_de_la_sneakers_contre_celui_des_chaussures_de_ville_au_fil_des_annees_480x480.png.jpeg" descr="Evolution_des_marches_de_la_sneakers_contre_celui_des_chaussures_de_ville_au_fil_des_annees_480x480.png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05653" y="3058830"/>
            <a:ext cx="508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Air-Jordan-1-Retro-High-Dior-Product.jpg.jpeg" descr="Air-Jordan-1-Retro-High-Dior-Product.jp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17442" y="8033549"/>
            <a:ext cx="5237778" cy="3741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Top-10-sneakers-les-plus-chères-du-monde-Nike-Dunk-SB-Low-Paris-e1627290998188-1536x833.jpeg" descr="Top-10-sneakers-les-plus-chères-du-monde-Nike-Dunk-SB-Low-Paris-e1627290998188-1536x833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94298" y="8299778"/>
            <a:ext cx="6614231" cy="358701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≈ 25000€"/>
          <p:cNvSpPr txBox="1"/>
          <p:nvPr/>
        </p:nvSpPr>
        <p:spPr>
          <a:xfrm>
            <a:off x="4344186" y="11799076"/>
            <a:ext cx="2415567" cy="73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≈ 25000€</a:t>
            </a:r>
          </a:p>
        </p:txBody>
      </p:sp>
      <p:sp>
        <p:nvSpPr>
          <p:cNvPr id="179" name="≈ 20000€"/>
          <p:cNvSpPr txBox="1"/>
          <p:nvPr/>
        </p:nvSpPr>
        <p:spPr>
          <a:xfrm>
            <a:off x="16647149" y="12047740"/>
            <a:ext cx="2308531" cy="709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≈ 20000€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6"/>
      <p:bldP build="whole" bldLvl="1" animBg="1" rev="0" advAuto="0" spid="174" grpId="4"/>
      <p:bldP build="whole" bldLvl="1" animBg="1" rev="0" advAuto="0" spid="179" grpId="8"/>
      <p:bldP build="whole" bldLvl="1" animBg="1" rev="0" advAuto="0" spid="172" grpId="1"/>
      <p:bldP build="whole" bldLvl="1" animBg="1" rev="0" advAuto="0" spid="177" grpId="7"/>
      <p:bldP build="whole" bldLvl="1" animBg="1" rev="0" advAuto="0" spid="173" grpId="2"/>
      <p:bldP build="whole" bldLvl="1" animBg="1" rev="0" advAuto="0" spid="175" grpId="3"/>
      <p:bldP build="whole" bldLvl="1" animBg="1" rev="0" advAuto="0" spid="176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ÉSENTATION GÉNÉRALE DU PROJ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142" sz="7100">
                <a:solidFill>
                  <a:schemeClr val="accent1"/>
                </a:solidFill>
              </a:defRPr>
            </a:lvl1pPr>
          </a:lstStyle>
          <a:p>
            <a:pPr/>
            <a:r>
              <a:t>PRÉSENTATION GÉNÉRALE DU PROJET</a:t>
            </a:r>
          </a:p>
        </p:txBody>
      </p:sp>
      <p:sp>
        <p:nvSpPr>
          <p:cNvPr id="182" name="FUTURISTE"/>
          <p:cNvSpPr txBox="1"/>
          <p:nvPr/>
        </p:nvSpPr>
        <p:spPr>
          <a:xfrm>
            <a:off x="1711456" y="5091614"/>
            <a:ext cx="3046312" cy="73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FUTURISTE</a:t>
            </a:r>
          </a:p>
        </p:txBody>
      </p:sp>
      <p:sp>
        <p:nvSpPr>
          <p:cNvPr id="183" name="ROBOTISÉ"/>
          <p:cNvSpPr txBox="1"/>
          <p:nvPr/>
        </p:nvSpPr>
        <p:spPr>
          <a:xfrm>
            <a:off x="1817127" y="6679934"/>
            <a:ext cx="2834971" cy="73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ROBOTISÉ</a:t>
            </a:r>
          </a:p>
        </p:txBody>
      </p:sp>
      <p:sp>
        <p:nvSpPr>
          <p:cNvPr id="184" name="CONNECTÉ"/>
          <p:cNvSpPr txBox="1"/>
          <p:nvPr/>
        </p:nvSpPr>
        <p:spPr>
          <a:xfrm>
            <a:off x="1690978" y="8268255"/>
            <a:ext cx="3087269" cy="73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CONNECTÉ</a:t>
            </a:r>
          </a:p>
        </p:txBody>
      </p:sp>
      <p:pic>
        <p:nvPicPr>
          <p:cNvPr id="185" name="ok.jpeg" descr="ok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5669" y="4967466"/>
            <a:ext cx="982307" cy="982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ok.jpeg" descr="ok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5669" y="6555786"/>
            <a:ext cx="982307" cy="982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ok.jpeg" descr="ok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5669" y="8144106"/>
            <a:ext cx="982307" cy="982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rBNaNmGP5GyAU-gmAAM18LJqCOQ384.png.jpeg" descr="rBNaNmGP5GyAU-gmAAM18LJqCOQ384.pn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3733" y="3655289"/>
            <a:ext cx="6783301" cy="678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6"/>
      <p:bldP build="whole" bldLvl="1" animBg="1" rev="0" advAuto="0" spid="181" grpId="1"/>
      <p:bldP build="whole" bldLvl="1" animBg="1" rev="0" advAuto="0" spid="186" grpId="5"/>
      <p:bldP build="whole" bldLvl="1" animBg="1" rev="0" advAuto="0" spid="187" grpId="7"/>
      <p:bldP build="whole" bldLvl="1" animBg="1" rev="0" advAuto="0" spid="188" grpId="8"/>
      <p:bldP build="whole" bldLvl="1" animBg="1" rev="0" advAuto="0" spid="185" grpId="3"/>
      <p:bldP build="whole" bldLvl="1" animBg="1" rev="0" advAuto="0" spid="183" grpId="4"/>
      <p:bldP build="whole" bldLvl="1" animBg="1" rev="0" advAuto="0" spid="18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RÉSENTATION TECHNIQUE DU PROJ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142" sz="7100">
                <a:solidFill>
                  <a:schemeClr val="accent1"/>
                </a:solidFill>
              </a:defRPr>
            </a:lvl1pPr>
          </a:lstStyle>
          <a:p>
            <a:pPr/>
            <a:r>
              <a:t>PRÉSENTATION TECHNIQUE DU PROJET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774" y="2930017"/>
            <a:ext cx="6709130" cy="9103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7434" y="2984421"/>
            <a:ext cx="6709131" cy="8994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69097" y="3018367"/>
            <a:ext cx="6709130" cy="8926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4"/>
      <p:bldP build="whole" bldLvl="1" animBg="1" rev="0" advAuto="0" spid="191" grpId="2"/>
      <p:bldP build="whole" bldLvl="1" animBg="1" rev="0" advAuto="0" spid="190" grpId="1"/>
      <p:bldP build="whole" bldLvl="1" animBg="1" rev="0" advAuto="0" spid="192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ÉTAILS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142" sz="7100">
                <a:solidFill>
                  <a:schemeClr val="accent1"/>
                </a:solidFill>
              </a:defRPr>
            </a:lvl1pPr>
          </a:lstStyle>
          <a:p>
            <a:pPr/>
            <a:r>
              <a:t>DÉTAILS TECHNIQUES</a:t>
            </a:r>
          </a:p>
        </p:txBody>
      </p:sp>
      <p:pic>
        <p:nvPicPr>
          <p:cNvPr id="196" name="plexiglass-sur-mesure-pmma-cn-inco-transparent-ep-10.jpg.jpeg" descr="plexiglass-sur-mesure-pmma-cn-inco-transparent-ep-10.jp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0943" y="3870663"/>
            <a:ext cx="5717316" cy="571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primante-3d-filaire-stream-30-ultra.jpg" descr="imprimante-3d-filaire-stream-30-ultr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3696" y="4944725"/>
            <a:ext cx="5479005" cy="5479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ar-moteur-57sth56r-21140.jpg" descr="ar-moteur-57sth56r-2114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680" y="7683263"/>
            <a:ext cx="3657601" cy="344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ar-moteur-11hs18-0956s-23046.jpg" descr="ar-moteur-11hs18-0956s-2304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82703" y="4293447"/>
            <a:ext cx="3657601" cy="344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5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3"/>
      <p:bldP build="whole" bldLvl="1" animBg="1" rev="0" advAuto="0" spid="198" grpId="4"/>
      <p:bldP build="whole" bldLvl="1" animBg="1" rev="0" advAuto="0" spid="199" grpId="5"/>
      <p:bldP build="whole" bldLvl="1" animBg="1" rev="0" advAuto="0" spid="197" grpId="2"/>
      <p:bldP build="whole" bldLvl="1" animBg="1" rev="0" advAuto="0" spid="19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NCLUSION"/>
          <p:cNvSpPr txBox="1"/>
          <p:nvPr>
            <p:ph type="title"/>
          </p:nvPr>
        </p:nvSpPr>
        <p:spPr>
          <a:xfrm>
            <a:off x="1206500" y="6141418"/>
            <a:ext cx="21971000" cy="1433164"/>
          </a:xfrm>
          <a:prstGeom prst="rect">
            <a:avLst/>
          </a:prstGeom>
        </p:spPr>
        <p:txBody>
          <a:bodyPr/>
          <a:lstStyle>
            <a:lvl1pPr algn="ctr">
              <a:defRPr spc="-159" sz="8000">
                <a:solidFill>
                  <a:schemeClr val="accent1"/>
                </a:solidFill>
              </a:defRPr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